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322" r:id="rId2"/>
    <p:sldId id="335" r:id="rId3"/>
    <p:sldId id="334" r:id="rId4"/>
    <p:sldId id="332" r:id="rId5"/>
    <p:sldId id="333" r:id="rId6"/>
    <p:sldId id="305" r:id="rId7"/>
    <p:sldId id="338" r:id="rId8"/>
    <p:sldId id="303" r:id="rId9"/>
    <p:sldId id="292" r:id="rId10"/>
    <p:sldId id="296" r:id="rId11"/>
    <p:sldId id="261" r:id="rId12"/>
    <p:sldId id="262" r:id="rId13"/>
    <p:sldId id="330" r:id="rId14"/>
    <p:sldId id="328" r:id="rId15"/>
    <p:sldId id="329" r:id="rId16"/>
    <p:sldId id="299" r:id="rId17"/>
    <p:sldId id="337" r:id="rId18"/>
    <p:sldId id="268" r:id="rId19"/>
    <p:sldId id="271" r:id="rId20"/>
    <p:sldId id="284" r:id="rId21"/>
    <p:sldId id="308" r:id="rId22"/>
    <p:sldId id="336" r:id="rId23"/>
    <p:sldId id="300" r:id="rId24"/>
    <p:sldId id="301" r:id="rId25"/>
    <p:sldId id="302" r:id="rId26"/>
    <p:sldId id="289" r:id="rId27"/>
  </p:sldIdLst>
  <p:sldSz cx="9144000" cy="6858000" type="screen4x3"/>
  <p:notesSz cx="7077075" cy="93630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3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3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137120077967129E-2"/>
          <c:y val="9.1030326695726707E-2"/>
          <c:w val="0.74265661901153024"/>
          <c:h val="0.90896967330427492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explosion val="16"/>
          </c:dPt>
          <c:dPt>
            <c:idx val="1"/>
            <c:bubble3D val="0"/>
            <c:explosion val="1"/>
          </c:dPt>
          <c:dPt>
            <c:idx val="2"/>
            <c:bubble3D val="0"/>
            <c:explosion val="15"/>
          </c:dPt>
          <c:dLbls>
            <c:dLbl>
              <c:idx val="0"/>
              <c:layout>
                <c:manualLayout>
                  <c:x val="-9.965820163912277E-2"/>
                  <c:y val="-0.2841996314135030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039260717410324"/>
                  <c:y val="4.07312627588219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402777777777857E-2"/>
                  <c:y val="-0.1089034703995333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Sheet1!$D$4:$D$6</c:f>
              <c:strCache>
                <c:ptCount val="3"/>
                <c:pt idx="0">
                  <c:v>Radiotherapy</c:v>
                </c:pt>
                <c:pt idx="1">
                  <c:v>Chemotherapy </c:v>
                </c:pt>
                <c:pt idx="2">
                  <c:v>Surgery </c:v>
                </c:pt>
              </c:strCache>
            </c:strRef>
          </c:cat>
          <c:val>
            <c:numRef>
              <c:f>Sheet1!$E$4:$E$6</c:f>
              <c:numCache>
                <c:formatCode>0%</c:formatCode>
                <c:ptCount val="3"/>
                <c:pt idx="0">
                  <c:v>0.4</c:v>
                </c:pt>
                <c:pt idx="1">
                  <c:v>0.11</c:v>
                </c:pt>
                <c:pt idx="2">
                  <c:v>0.49000000000000032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B/>
        </a:sp3d>
      </c:spPr>
    </c:plotArea>
    <c:legend>
      <c:legendPos val="r"/>
      <c:layout>
        <c:manualLayout>
          <c:xMode val="edge"/>
          <c:yMode val="edge"/>
          <c:x val="0.76224795154773783"/>
          <c:y val="0.71857538704849888"/>
          <c:w val="0.22140223097112907"/>
          <c:h val="0.25115157480314959"/>
        </c:manualLayout>
      </c:layout>
      <c:overlay val="0"/>
      <c:txPr>
        <a:bodyPr/>
        <a:lstStyle/>
        <a:p>
          <a:pPr rtl="0">
            <a:defRPr sz="1400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0.40594</cdr:x>
      <cdr:y>0.86765</cdr:y>
    </cdr:from>
    <cdr:to>
      <cdr:x>0.66844</cdr:x>
      <cdr:y>0.96835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52328" y="4248472"/>
          <a:ext cx="1909112" cy="493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000" dirty="0"/>
            <a:t>IAEA 2010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AB47B-4166-4009-96FD-E41FE16B2956}" type="datetimeFigureOut">
              <a:rPr lang="en-GB" smtClean="0"/>
              <a:t>23/02/2012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21FD7-A7EE-4944-96C5-2A221D85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075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D51BD6A-886B-48C7-AEF3-34B3B98DDF30}" type="datetimeFigureOut">
              <a:rPr lang="en-GB" smtClean="0"/>
              <a:t>23/02/2012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1BED656-3B38-46AC-B526-79A4CEB1E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50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GB" b="1" dirty="0" smtClean="0"/>
              <a:t>Radiotherapy as a modern treatment</a:t>
            </a: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Fewer than one in ten people thought radiotherapy is a modern cancer treatment (9% of respondents).</a:t>
            </a:r>
          </a:p>
          <a:p>
            <a:pPr eaLnBrk="1" hangingPunct="1">
              <a:defRPr/>
            </a:pPr>
            <a:r>
              <a:rPr lang="en-GB" dirty="0" smtClean="0"/>
              <a:t>But, almost half (47%) thought targeted cancer drugs, like </a:t>
            </a:r>
            <a:r>
              <a:rPr lang="en-GB" dirty="0" err="1" smtClean="0"/>
              <a:t>Herceptin</a:t>
            </a:r>
            <a:r>
              <a:rPr lang="en-GB" dirty="0" smtClean="0"/>
              <a:t>, are modern. </a:t>
            </a:r>
          </a:p>
          <a:p>
            <a:pPr eaLnBrk="1" hangingPunct="1">
              <a:defRPr/>
            </a:pPr>
            <a:r>
              <a:rPr lang="en-GB" dirty="0" smtClean="0"/>
              <a:t>Given the lower overall awareness of targeted cancer drugs, this difference is more significant that it may initially appear.</a:t>
            </a:r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b="1" dirty="0" smtClean="0"/>
              <a:t>Radiotherapy word association</a:t>
            </a: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Respondents were given a list of words and asked to select which they associated with radiotherapy.</a:t>
            </a:r>
          </a:p>
          <a:p>
            <a:pPr eaLnBrk="1" hangingPunct="1">
              <a:defRPr/>
            </a:pPr>
            <a:r>
              <a:rPr lang="en-GB" i="1" dirty="0" smtClean="0"/>
              <a:t>Precise</a:t>
            </a:r>
            <a:r>
              <a:rPr lang="en-GB" dirty="0" smtClean="0"/>
              <a:t> - Only 15% of people associated this word with radiotherapy.</a:t>
            </a:r>
          </a:p>
          <a:p>
            <a:pPr eaLnBrk="1" hangingPunct="1">
              <a:defRPr/>
            </a:pPr>
            <a:r>
              <a:rPr lang="en-GB" i="1" dirty="0" smtClean="0"/>
              <a:t>Gruelling</a:t>
            </a:r>
            <a:r>
              <a:rPr lang="en-GB" dirty="0" smtClean="0"/>
              <a:t> - 44% of people chose this word to describe radiotherapy (compared to just 11% of people who chose this word to describe targeted cancer therapy)</a:t>
            </a:r>
          </a:p>
          <a:p>
            <a:pPr eaLnBrk="1" hangingPunct="1">
              <a:defRPr/>
            </a:pPr>
            <a:r>
              <a:rPr lang="en-GB" i="1" dirty="0" smtClean="0"/>
              <a:t>Frightening</a:t>
            </a:r>
            <a:r>
              <a:rPr lang="en-GB" dirty="0" smtClean="0"/>
              <a:t> – 40% of people chose this word to describe radiotherapy (compared to just 16% for targeted cancer therapy)</a:t>
            </a:r>
          </a:p>
          <a:p>
            <a:pPr eaLnBrk="1" hangingPunct="1">
              <a:defRPr/>
            </a:pPr>
            <a:r>
              <a:rPr lang="en-GB" i="1" dirty="0" smtClean="0"/>
              <a:t>Reassuring – </a:t>
            </a:r>
            <a:r>
              <a:rPr lang="en-GB" dirty="0" smtClean="0"/>
              <a:t>Only 5% of people chose this word to describe radiotherapy </a:t>
            </a:r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b="1" dirty="0" smtClean="0"/>
              <a:t>Other views on radiotherapy</a:t>
            </a: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Respondents were given a list of statements and asked to indicate which they felt were true in regard to radiotherapy.</a:t>
            </a:r>
          </a:p>
          <a:p>
            <a:pPr eaLnBrk="1" hangingPunct="1">
              <a:defRPr/>
            </a:pPr>
            <a:r>
              <a:rPr lang="en-GB" dirty="0" smtClean="0"/>
              <a:t>More than one quarter (29%) thought radiotherapy treatment always makes you feel sick.</a:t>
            </a:r>
          </a:p>
          <a:p>
            <a:pPr eaLnBrk="1" hangingPunct="1">
              <a:defRPr/>
            </a:pPr>
            <a:r>
              <a:rPr lang="en-GB" dirty="0" smtClean="0"/>
              <a:t>16% thought radiotherapy always makes you lose your hair.</a:t>
            </a:r>
          </a:p>
          <a:p>
            <a:pPr eaLnBrk="1" hangingPunct="1">
              <a:defRPr/>
            </a:pPr>
            <a:r>
              <a:rPr lang="en-GB" dirty="0" smtClean="0"/>
              <a:t>11% thought radiotherapy is a type of cancer drug.</a:t>
            </a:r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3233" indent="-293551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74204" indent="-234841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43885" indent="-234841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3567" indent="-234841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3162191-1F22-4560-8530-861BE1E5D187}" type="slidenum">
              <a:rPr lang="en-GB" sz="1200"/>
              <a:pPr eaLnBrk="1" hangingPunct="1"/>
              <a:t>4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B20CA-7D5B-4A06-AC4B-B06FA1220A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10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BEB99-954A-4197-B374-4ACBE4952D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08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F57F-B392-4309-B9B8-1560F232A4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977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9DB15-7BFB-4561-AE51-62F046F6F9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76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695EE-8738-41BD-B781-43361F0755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45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475DE-C39B-482F-BC61-20CBA49423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69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49148-3772-4780-8E48-77FF23E609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21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1E236-FEC1-483B-B0CE-1473CC8D5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76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493D8-07E1-4566-A8A8-6D12266C35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48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854CE-3078-4CC4-95A4-F6505D0C1D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77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B9735-D7D1-4383-8DE5-884857DF30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73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CCE54-2DE1-4AC0-B1CC-7DA174EBB1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9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F3539AF-0173-4E11-8063-9D8EE588A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bmj.com/content/343/bmj.d4286/repl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74999"/>
            <a:ext cx="7772400" cy="1470025"/>
          </a:xfrm>
        </p:spPr>
        <p:txBody>
          <a:bodyPr/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Delivering World Class Radiotherapy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Independent Cancer Patient Voices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 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1680" y="4700736"/>
            <a:ext cx="6400800" cy="1752600"/>
          </a:xfrm>
        </p:spPr>
        <p:txBody>
          <a:bodyPr/>
          <a:lstStyle/>
          <a:p>
            <a:pPr algn="r"/>
            <a:r>
              <a:rPr lang="en-GB" sz="2800" dirty="0" smtClean="0"/>
              <a:t>Tim Cooper</a:t>
            </a:r>
          </a:p>
          <a:p>
            <a:pPr algn="r"/>
            <a:r>
              <a:rPr lang="en-GB" sz="2800" dirty="0" smtClean="0"/>
              <a:t>National Cancer Action Team</a:t>
            </a:r>
          </a:p>
          <a:p>
            <a:pPr algn="r"/>
            <a:endParaRPr lang="en-GB" sz="2800" dirty="0"/>
          </a:p>
        </p:txBody>
      </p:sp>
      <p:pic>
        <p:nvPicPr>
          <p:cNvPr id="9218" name="Picture 2" descr="C:\Users\tim.cooper\Radiotherapy - CAT\admin stuff\NCAT Stationery\ncat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" y="0"/>
            <a:ext cx="9141709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2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5847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1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721534" cy="503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31 day subsequent Q1 11/12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19790007">
            <a:off x="4091286" y="3931484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National Average 98.2%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7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56"/>
    </mc:Choice>
    <mc:Fallback xmlns="">
      <p:transition spd="slow" advTm="1585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31 day waits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Ahmad and Burnet 2011</a:t>
            </a:r>
          </a:p>
          <a:p>
            <a:r>
              <a:rPr lang="en-GB" dirty="0" smtClean="0"/>
              <a:t>Saves 2,500 lives each year</a:t>
            </a:r>
          </a:p>
          <a:p>
            <a:r>
              <a:rPr lang="en-GB" sz="2000" dirty="0">
                <a:hlinkClick r:id="rId2"/>
              </a:rPr>
              <a:t>http://</a:t>
            </a:r>
            <a:r>
              <a:rPr lang="en-GB" sz="2000" dirty="0" smtClean="0">
                <a:hlinkClick r:id="rId2"/>
              </a:rPr>
              <a:t>www.bmj.com/content/343/bmj.d4286/reply#bmj_el_268127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grpSp>
        <p:nvGrpSpPr>
          <p:cNvPr id="4" name="Group 3"/>
          <p:cNvGrpSpPr/>
          <p:nvPr/>
        </p:nvGrpSpPr>
        <p:grpSpPr>
          <a:xfrm rot="214167">
            <a:off x="457760" y="3959247"/>
            <a:ext cx="7831269" cy="1615040"/>
            <a:chOff x="789380" y="3351404"/>
            <a:chExt cx="7831269" cy="161504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9811">
              <a:off x="934064" y="3477890"/>
              <a:ext cx="7686585" cy="148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73766">
              <a:off x="789380" y="3351404"/>
              <a:ext cx="3762375" cy="733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129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35"/>
    </mc:Choice>
    <mc:Fallback xmlns="">
      <p:transition spd="slow" advTm="8933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IMRT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4975"/>
            <a:ext cx="8229600" cy="452596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At </a:t>
            </a:r>
            <a:r>
              <a:rPr lang="en-GB" dirty="0"/>
              <a:t>least one centre in each network by 2012</a:t>
            </a:r>
          </a:p>
          <a:p>
            <a:r>
              <a:rPr lang="en-GB" dirty="0"/>
              <a:t>Uptake increasing.</a:t>
            </a:r>
          </a:p>
          <a:p>
            <a:r>
              <a:rPr lang="en-GB" dirty="0"/>
              <a:t>ASW modelling shows financially as well as clinically cost effective for H&amp;N</a:t>
            </a:r>
          </a:p>
          <a:p>
            <a:r>
              <a:rPr lang="en-GB" dirty="0" smtClean="0"/>
              <a:t>33</a:t>
            </a:r>
            <a:r>
              <a:rPr lang="en-GB" dirty="0"/>
              <a:t>% radical fractions</a:t>
            </a:r>
          </a:p>
          <a:p>
            <a:r>
              <a:rPr lang="en-GB" dirty="0" smtClean="0"/>
              <a:t>Reviewing </a:t>
            </a:r>
            <a:r>
              <a:rPr lang="en-GB" dirty="0" smtClean="0"/>
              <a:t>the evidence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58" y="260648"/>
            <a:ext cx="34877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66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21"/>
    </mc:Choice>
    <mc:Fallback xmlns="">
      <p:transition spd="slow" advTm="7742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11163"/>
            <a:ext cx="8229600" cy="928687"/>
          </a:xfrm>
        </p:spPr>
        <p:txBody>
          <a:bodyPr/>
          <a:lstStyle/>
          <a:p>
            <a:r>
              <a:rPr lang="en-GB" smtClean="0"/>
              <a:t>Previous practice</a:t>
            </a:r>
          </a:p>
        </p:txBody>
      </p:sp>
      <p:pic>
        <p:nvPicPr>
          <p:cNvPr id="7066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-2307"/>
            <a:ext cx="6480720" cy="6487965"/>
          </a:xfrm>
        </p:spPr>
      </p:pic>
    </p:spTree>
    <p:extLst>
      <p:ext uri="{BB962C8B-B14F-4D97-AF65-F5344CB8AC3E}">
        <p14:creationId xmlns:p14="http://schemas.microsoft.com/office/powerpoint/2010/main" val="12893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71686" name="Picture 6" descr="SKTomo plan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5"/>
          <a:stretch>
            <a:fillRect/>
          </a:stretch>
        </p:blipFill>
        <p:spPr>
          <a:xfrm>
            <a:off x="-36512" y="-20836"/>
            <a:ext cx="8604986" cy="687883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The need for image guidance in modern radiotherapy</a:t>
            </a:r>
          </a:p>
        </p:txBody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>
          <a:xfrm>
            <a:off x="5867400" y="2276475"/>
            <a:ext cx="3025775" cy="34575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mtClean="0"/>
              <a:t>	How confident are we that we can hit the target &amp; avoid collateral damage?</a:t>
            </a:r>
          </a:p>
        </p:txBody>
      </p:sp>
      <p:pic>
        <p:nvPicPr>
          <p:cNvPr id="121860" name="Picture 4" descr="blindf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97422"/>
            <a:ext cx="5832475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9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Stereotactic Radiotherapy 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036723" cy="52469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132856"/>
            <a:ext cx="480053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85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74"/>
    </mc:Choice>
    <mc:Fallback xmlns="">
      <p:transition spd="slow" advTm="2107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Radiotherapy National 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3600" dirty="0" smtClean="0"/>
              <a:t>Update on progress</a:t>
            </a:r>
          </a:p>
          <a:p>
            <a:pPr>
              <a:lnSpc>
                <a:spcPct val="150000"/>
              </a:lnSpc>
            </a:pPr>
            <a:r>
              <a:rPr lang="en-GB" sz="3600" dirty="0" smtClean="0"/>
              <a:t>Use national RTDS</a:t>
            </a:r>
          </a:p>
          <a:p>
            <a:pPr>
              <a:lnSpc>
                <a:spcPct val="150000"/>
              </a:lnSpc>
            </a:pPr>
            <a:r>
              <a:rPr lang="en-GB" sz="3600" dirty="0"/>
              <a:t>Retain and reinforce NRAG</a:t>
            </a:r>
          </a:p>
          <a:p>
            <a:pPr>
              <a:lnSpc>
                <a:spcPct val="150000"/>
              </a:lnSpc>
            </a:pPr>
            <a:r>
              <a:rPr lang="en-GB" sz="3600" dirty="0" smtClean="0"/>
              <a:t>Refresh metrics</a:t>
            </a:r>
          </a:p>
          <a:p>
            <a:pPr>
              <a:lnSpc>
                <a:spcPct val="150000"/>
              </a:lnSpc>
            </a:pPr>
            <a:r>
              <a:rPr lang="en-GB" sz="3600" dirty="0" smtClean="0"/>
              <a:t>Re-set the horizon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4461495" cy="178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7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Commissioning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Radiotherapy is in ‘minimum take’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Agree standard of care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Generic Specification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Commissioning dashboard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Assess local challenges in moving to standard of care  - local trajectories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6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355976" y="5589240"/>
            <a:ext cx="458879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4436" tIns="0" rIns="44436" bIns="0" anchor="ctr">
            <a:spAutoFit/>
          </a:bodyPr>
          <a:lstStyle/>
          <a:p>
            <a:r>
              <a:rPr lang="en-GB" sz="3600" b="1" dirty="0"/>
              <a:t>Friday, Oct. 06, 1961</a:t>
            </a:r>
            <a:r>
              <a:rPr lang="en-GB" sz="2000" b="1" dirty="0"/>
              <a:t> 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176338" y="2033588"/>
            <a:ext cx="685165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GB" sz="4000"/>
              <a:t>Many of the newer </a:t>
            </a:r>
          </a:p>
          <a:p>
            <a:pPr algn="ctr">
              <a:lnSpc>
                <a:spcPct val="140000"/>
              </a:lnSpc>
            </a:pPr>
            <a:r>
              <a:rPr lang="en-GB" sz="4000"/>
              <a:t>radiotherapy techniques </a:t>
            </a:r>
          </a:p>
          <a:p>
            <a:pPr algn="ctr">
              <a:lnSpc>
                <a:spcPct val="140000"/>
              </a:lnSpc>
            </a:pPr>
            <a:r>
              <a:rPr lang="en-GB" sz="4000"/>
              <a:t>require expensive equipment </a:t>
            </a:r>
          </a:p>
          <a:p>
            <a:pPr algn="ctr">
              <a:lnSpc>
                <a:spcPct val="140000"/>
              </a:lnSpc>
            </a:pPr>
            <a:r>
              <a:rPr lang="en-GB" sz="4000"/>
              <a:t>and well-trained therapists. 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628900" cy="7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692275" y="1108075"/>
            <a:ext cx="5783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4000" u="sng"/>
              <a:t>Advancing Radiotherapy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006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 Profiles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6853" cy="483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70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87"/>
    </mc:Choice>
    <mc:Fallback xmlns="">
      <p:transition spd="slow" advTm="4648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1"/>
            <a:ext cx="4032448" cy="653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39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75"/>
    </mc:Choice>
    <mc:Fallback xmlns="">
      <p:transition spd="slow" advTm="4747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C:\Users\tim.cooper\Pictures\customer-service-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03"/>
            <a:ext cx="9162092" cy="65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is World Class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816424" cy="500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51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97521"/>
            <a:ext cx="2524125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147248" cy="4752528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GB" sz="1400" b="1" dirty="0"/>
              <a:t>Recommendation 1: Planning for the future</a:t>
            </a:r>
          </a:p>
          <a:p>
            <a:pPr marL="609600" indent="-609600">
              <a:lnSpc>
                <a:spcPct val="150000"/>
              </a:lnSpc>
            </a:pPr>
            <a:r>
              <a:rPr lang="en-GB" sz="1400" dirty="0"/>
              <a:t>a rolling ten-year plan, setting out a vision and strategy for future radiotherapy services, 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GB" sz="1400" b="1" dirty="0"/>
              <a:t>Recommendation 2: Measuring success</a:t>
            </a:r>
          </a:p>
          <a:p>
            <a:pPr marL="609600" indent="-609600">
              <a:lnSpc>
                <a:spcPct val="150000"/>
              </a:lnSpc>
            </a:pPr>
            <a:r>
              <a:rPr lang="en-GB" sz="1400" dirty="0"/>
              <a:t>datasets for the reporting of fractionation, waiting times, access, and patient outcomes. 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GB" sz="1400" b="1" dirty="0"/>
              <a:t>Recommendation 3: Ensuring equity in access</a:t>
            </a:r>
          </a:p>
          <a:p>
            <a:pPr marL="609600" indent="-609600">
              <a:lnSpc>
                <a:spcPct val="150000"/>
              </a:lnSpc>
            </a:pPr>
            <a:r>
              <a:rPr lang="en-GB" sz="1400" dirty="0"/>
              <a:t>demand modelling based on differences in cancer incidence on a region-by-region basis.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GB" sz="1400" b="1" dirty="0"/>
              <a:t>Recommendation 4: Training the radiotherapy workforce</a:t>
            </a:r>
          </a:p>
          <a:p>
            <a:pPr marL="609600" indent="-609600">
              <a:lnSpc>
                <a:spcPct val="150000"/>
              </a:lnSpc>
            </a:pPr>
            <a:r>
              <a:rPr lang="en-GB" sz="1400" dirty="0"/>
              <a:t>A national career promotion strategy should be introduced across the four nations of the UK 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GB" sz="1400" b="1" dirty="0"/>
              <a:t>Recommendation 5: Integrating new technologies</a:t>
            </a:r>
          </a:p>
          <a:p>
            <a:pPr marL="609600" indent="-609600">
              <a:lnSpc>
                <a:spcPct val="150000"/>
              </a:lnSpc>
            </a:pPr>
            <a:r>
              <a:rPr lang="en-GB" sz="1400" dirty="0"/>
              <a:t>NICE should provide national guidance on novel radiotherapy techniques, such as intensity modulated radiotherapy (IMRT) and proton therapy.</a:t>
            </a:r>
          </a:p>
          <a:p>
            <a:pPr marL="609600" indent="-609600">
              <a:lnSpc>
                <a:spcPct val="150000"/>
              </a:lnSpc>
              <a:buFontTx/>
              <a:buNone/>
            </a:pPr>
            <a:r>
              <a:rPr lang="en-GB" sz="1400" b="1" dirty="0"/>
              <a:t>Recommendation 6: Communicating with the public</a:t>
            </a:r>
          </a:p>
          <a:p>
            <a:pPr marL="609600" indent="-609600">
              <a:lnSpc>
                <a:spcPct val="150000"/>
              </a:lnSpc>
            </a:pPr>
            <a:r>
              <a:rPr lang="en-GB" sz="1400" dirty="0"/>
              <a:t>formulate a strategy and proposal for awareness raising about radiotherapy.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9388" y="476672"/>
            <a:ext cx="89646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sz="2400" b="1" dirty="0" smtClean="0">
              <a:solidFill>
                <a:srgbClr val="000000"/>
              </a:solidFill>
              <a:cs typeface="+mn-cs"/>
            </a:endParaRPr>
          </a:p>
          <a:p>
            <a:r>
              <a:rPr lang="en-GB" sz="2000" b="1" dirty="0" smtClean="0">
                <a:solidFill>
                  <a:srgbClr val="000000"/>
                </a:solidFill>
                <a:cs typeface="+mn-cs"/>
              </a:rPr>
              <a:t>Achieving a world class radiotherapy service across the UK</a:t>
            </a:r>
          </a:p>
        </p:txBody>
      </p:sp>
    </p:spTree>
    <p:extLst>
      <p:ext uri="{BB962C8B-B14F-4D97-AF65-F5344CB8AC3E}">
        <p14:creationId xmlns:p14="http://schemas.microsoft.com/office/powerpoint/2010/main" val="1844826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reakyourshackles.com/wp-content/uploads/2009/08/go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81" y="777888"/>
            <a:ext cx="6703168" cy="50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822">
            <a:off x="3582209" y="859187"/>
            <a:ext cx="5419204" cy="73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28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704"/>
            <a:ext cx="2664296" cy="6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2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094879"/>
            <a:ext cx="8208912" cy="2046089"/>
          </a:xfrm>
        </p:spPr>
        <p:txBody>
          <a:bodyPr/>
          <a:lstStyle/>
          <a:p>
            <a:r>
              <a:rPr lang="en-GB" sz="5400" dirty="0" smtClean="0"/>
              <a:t>2011</a:t>
            </a:r>
            <a:br>
              <a:rPr lang="en-GB" sz="5400" dirty="0" smtClean="0"/>
            </a:br>
            <a:r>
              <a:rPr lang="en-GB" sz="5400" dirty="0" smtClean="0"/>
              <a:t>The Year of Radiotherapy</a:t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1800200" cy="418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55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5610">
        <p:cut/>
      </p:transition>
    </mc:Choice>
    <mc:Fallback xmlns="">
      <p:transition advTm="3561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79388" y="0"/>
            <a:ext cx="7593012" cy="1412875"/>
          </a:xfrm>
        </p:spPr>
        <p:txBody>
          <a:bodyPr/>
          <a:lstStyle/>
          <a:p>
            <a:pPr algn="l" eaLnBrk="1" hangingPunct="1"/>
            <a:r>
              <a:rPr lang="en-GB" dirty="0" smtClean="0">
                <a:solidFill>
                  <a:schemeClr val="bg1"/>
                </a:solidFill>
              </a:rPr>
              <a:t>SURVEY RESULTS</a:t>
            </a:r>
          </a:p>
        </p:txBody>
      </p:sp>
      <p:pic>
        <p:nvPicPr>
          <p:cNvPr id="4099" name="Picture 2" descr="Mode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1105"/>
            <a:ext cx="21780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Preci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7" y="1939047"/>
            <a:ext cx="259238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Gruell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536950"/>
            <a:ext cx="44719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frigthen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1776"/>
            <a:ext cx="389890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Reassuri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3236"/>
            <a:ext cx="18351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YouGov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37"/>
            <a:ext cx="33845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7" y="-1588"/>
            <a:ext cx="295116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26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094879"/>
            <a:ext cx="8208912" cy="2046089"/>
          </a:xfrm>
        </p:spPr>
        <p:txBody>
          <a:bodyPr/>
          <a:lstStyle/>
          <a:p>
            <a:r>
              <a:rPr lang="en-GB" sz="5400" dirty="0" smtClean="0"/>
              <a:t>2011</a:t>
            </a:r>
            <a:br>
              <a:rPr lang="en-GB" sz="5400" dirty="0" smtClean="0"/>
            </a:br>
            <a:r>
              <a:rPr lang="en-GB" sz="5400" dirty="0" smtClean="0"/>
              <a:t>The Year of Radiotherapy</a:t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endParaRPr lang="en-GB" sz="5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1800200" cy="418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0968"/>
            <a:ext cx="636319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5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5610">
        <p:cut/>
      </p:transition>
    </mc:Choice>
    <mc:Fallback xmlns="">
      <p:transition advTm="3561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33" cy="1227288"/>
          </a:xfrm>
        </p:spPr>
        <p:txBody>
          <a:bodyPr/>
          <a:lstStyle/>
          <a:p>
            <a:r>
              <a:rPr lang="en-GB" sz="4000" b="1" dirty="0" smtClean="0"/>
              <a:t>Radiotherapy contributes to </a:t>
            </a:r>
            <a:br>
              <a:rPr lang="en-GB" sz="4000" b="1" dirty="0" smtClean="0"/>
            </a:br>
            <a:r>
              <a:rPr lang="en-GB" sz="4000" b="1" dirty="0" smtClean="0"/>
              <a:t>the cure of cancer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556257"/>
              </p:ext>
            </p:extLst>
          </p:nvPr>
        </p:nvGraphicFramePr>
        <p:xfrm>
          <a:off x="714348" y="1500174"/>
          <a:ext cx="821537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28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ouGo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37"/>
            <a:ext cx="33845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7" y="-1588"/>
            <a:ext cx="295116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9" y="2060848"/>
            <a:ext cx="868464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40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Message – </a:t>
            </a:r>
            <a:br>
              <a:rPr lang="en-GB" dirty="0" smtClean="0"/>
            </a:br>
            <a:r>
              <a:rPr lang="en-GB" dirty="0" smtClean="0"/>
              <a:t>Improving Outcomes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en-GB" sz="3200" dirty="0" smtClean="0"/>
          </a:p>
          <a:p>
            <a:pPr marL="0" lvl="1" indent="0">
              <a:buNone/>
            </a:pPr>
            <a:r>
              <a:rPr lang="en-GB" sz="3200" dirty="0" smtClean="0"/>
              <a:t>Access </a:t>
            </a:r>
            <a:r>
              <a:rPr lang="en-GB" sz="3200" dirty="0"/>
              <a:t>to radiotherapy is critical to improving outcomes and, to improve outcomes from radiotherapy, there must be equitable access to high quality, safe, timely, protocol-driven quality-controlled services focused around patients’ needs. 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072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Message – </a:t>
            </a:r>
            <a:br>
              <a:rPr lang="en-GB" dirty="0"/>
            </a:br>
            <a:r>
              <a:rPr lang="en-GB" dirty="0"/>
              <a:t>Improving Outcomes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endParaRPr lang="en-GB" sz="3200" dirty="0" smtClean="0"/>
          </a:p>
          <a:p>
            <a:pPr marL="0" lvl="1" indent="0">
              <a:buNone/>
            </a:pPr>
            <a:r>
              <a:rPr lang="en-GB" sz="3200" dirty="0" smtClean="0"/>
              <a:t>Access </a:t>
            </a:r>
            <a:r>
              <a:rPr lang="en-GB" sz="3200" dirty="0"/>
              <a:t>to radiotherapy is critical to improving </a:t>
            </a:r>
            <a:r>
              <a:rPr lang="en-GB" sz="3200" dirty="0" smtClean="0"/>
              <a:t>outcomes. </a:t>
            </a:r>
          </a:p>
          <a:p>
            <a:pPr marL="0" lvl="1" indent="0">
              <a:buNone/>
            </a:pPr>
            <a:endParaRPr lang="en-GB" sz="3200" dirty="0"/>
          </a:p>
          <a:p>
            <a:pPr marL="0" lvl="1" indent="0">
              <a:buNone/>
            </a:pPr>
            <a:r>
              <a:rPr lang="en-GB" sz="3200" dirty="0" smtClean="0"/>
              <a:t>To </a:t>
            </a:r>
            <a:r>
              <a:rPr lang="en-GB" sz="3200" dirty="0"/>
              <a:t>improve outcomes from radiotherapy, there must be equitable access to high quality, safe, timely, protocol-driven quality-controlled services focused around patients’ needs. 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5330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NC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CA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C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8230</TotalTime>
  <Words>618</Words>
  <Application>Microsoft Office PowerPoint</Application>
  <PresentationFormat>On-screen Show (4:3)</PresentationFormat>
  <Paragraphs>90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Theme</vt:lpstr>
      <vt:lpstr>  Delivering World Class Radiotherapy  Independent Cancer Patient Voices  </vt:lpstr>
      <vt:lpstr>PowerPoint Presentation</vt:lpstr>
      <vt:lpstr>2011 The Year of Radiotherapy  </vt:lpstr>
      <vt:lpstr>SURVEY RESULTS</vt:lpstr>
      <vt:lpstr>2011 The Year of Radiotherapy  </vt:lpstr>
      <vt:lpstr>Radiotherapy contributes to  the cure of cancer</vt:lpstr>
      <vt:lpstr>PowerPoint Presentation</vt:lpstr>
      <vt:lpstr>Key Message –  Improving Outcomes Strategy</vt:lpstr>
      <vt:lpstr>Key Message –  Improving Outcomes Strategy</vt:lpstr>
      <vt:lpstr>PowerPoint Presentation</vt:lpstr>
      <vt:lpstr>31 day subsequent Q1 11/12 </vt:lpstr>
      <vt:lpstr>31 day waits</vt:lpstr>
      <vt:lpstr>IMRT</vt:lpstr>
      <vt:lpstr>Previous practice</vt:lpstr>
      <vt:lpstr>PowerPoint Presentation</vt:lpstr>
      <vt:lpstr>The need for image guidance in modern radiotherapy</vt:lpstr>
      <vt:lpstr>Stereotactic Radiotherapy </vt:lpstr>
      <vt:lpstr>Radiotherapy National Report</vt:lpstr>
      <vt:lpstr>Commissioning</vt:lpstr>
      <vt:lpstr>Service Profiles</vt:lpstr>
      <vt:lpstr>PowerPoint Presentation</vt:lpstr>
      <vt:lpstr>PowerPoint Presentation</vt:lpstr>
      <vt:lpstr>So what is World Class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CoRIPS January 2012</dc:title>
  <dc:creator>Tim Cooper</dc:creator>
  <cp:lastModifiedBy>Tim Cooper</cp:lastModifiedBy>
  <cp:revision>48</cp:revision>
  <cp:lastPrinted>2012-01-25T19:51:22Z</cp:lastPrinted>
  <dcterms:created xsi:type="dcterms:W3CDTF">2012-01-13T20:04:58Z</dcterms:created>
  <dcterms:modified xsi:type="dcterms:W3CDTF">2012-02-23T08:27:58Z</dcterms:modified>
</cp:coreProperties>
</file>